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2d01422b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62d01422bd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2d01422b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62d01422bd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62d01422b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62d01422bd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2d01422b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62d01422bd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62d01422b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62d01422bd_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62d01422b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62d01422bd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62d01422b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62d01422bd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2d01422b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62d01422bd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62d01422b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62d01422bd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62d01422b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62d01422bd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2d01422b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62d01422bd_0_4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2d01422b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62d01422b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0dcf4771f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60dcf4771f_2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62d01422b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62d01422bd_0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62d01422bd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362d01422bd_0_4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56c018d6f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356c018d6fb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60dcf4771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360dcf4771f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6c018d6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56c018d6f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1596620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515966206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2c6414c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62c6414c7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2c6414c7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62c6414c70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6d3e0b5d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56d3e0b5d9_1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2d01422b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62d01422bd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2d01422b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62d01422bd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9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5.png"/><Relationship Id="rId7" Type="http://schemas.openxmlformats.org/officeDocument/2006/relationships/image" Target="../media/image39.png"/><Relationship Id="rId8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32.png"/><Relationship Id="rId7" Type="http://schemas.openxmlformats.org/officeDocument/2006/relationships/image" Target="../media/image4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0.gif"/><Relationship Id="rId7" Type="http://schemas.openxmlformats.org/officeDocument/2006/relationships/image" Target="../media/image5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hyperlink" Target="http://drive.google.com/file/d/1-_sHQ8rgaVGfWLnY0ZNn9VSyUWErYxOQ/view" TargetMode="External"/><Relationship Id="rId7" Type="http://schemas.openxmlformats.org/officeDocument/2006/relationships/image" Target="../media/image4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1" Type="http://schemas.openxmlformats.org/officeDocument/2006/relationships/hyperlink" Target="https://drive.google.com/file/d/1-_sHQ8rgaVGfWLnY0ZNn9VSyUWErYxOQ/view?usp=sharing" TargetMode="External"/><Relationship Id="rId10" Type="http://schemas.openxmlformats.org/officeDocument/2006/relationships/hyperlink" Target="https://play.unity.com/en/games/7399ee86-facb-4354-8c7c-8497de418966/proyecto-3" TargetMode="External"/><Relationship Id="rId9" Type="http://schemas.openxmlformats.org/officeDocument/2006/relationships/hyperlink" Target="https://avaturn.me/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sketchfab.com/feed" TargetMode="External"/><Relationship Id="rId7" Type="http://schemas.openxmlformats.org/officeDocument/2006/relationships/hyperlink" Target="https://www.turbosquid.com/" TargetMode="External"/><Relationship Id="rId8" Type="http://schemas.openxmlformats.org/officeDocument/2006/relationships/hyperlink" Target="https://www.tripo3d.ai/app/hom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1" Type="http://schemas.openxmlformats.org/officeDocument/2006/relationships/image" Target="../media/image26.png"/><Relationship Id="rId10" Type="http://schemas.openxmlformats.org/officeDocument/2006/relationships/image" Target="../media/image12.png"/><Relationship Id="rId9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1" Type="http://schemas.openxmlformats.org/officeDocument/2006/relationships/image" Target="../media/image34.png"/><Relationship Id="rId10" Type="http://schemas.openxmlformats.org/officeDocument/2006/relationships/image" Target="../media/image27.png"/><Relationship Id="rId9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00"/>
            </a:gs>
            <a:gs pos="100000">
              <a:srgbClr val="5C69F5"/>
            </a:gs>
          </a:gsLst>
          <a:lin ang="27000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1103384" y="-1675084"/>
            <a:ext cx="6000534" cy="3567590"/>
          </a:xfrm>
          <a:custGeom>
            <a:rect b="b" l="l" r="r" t="t"/>
            <a:pathLst>
              <a:path extrusionOk="0"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1"/>
                </a:lnTo>
                <a:lnTo>
                  <a:pt x="0" y="3567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 rot="10800000">
            <a:off x="12542441" y="8591206"/>
            <a:ext cx="6000534" cy="3567590"/>
          </a:xfrm>
          <a:custGeom>
            <a:rect b="b" l="l" r="r" t="t"/>
            <a:pathLst>
              <a:path extrusionOk="0"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-2741048" y="537816"/>
            <a:ext cx="6000534" cy="3567590"/>
          </a:xfrm>
          <a:custGeom>
            <a:rect b="b" l="l" r="r" t="t"/>
            <a:pathLst>
              <a:path extrusionOk="0"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 rot="10800000">
            <a:off x="14180105" y="6181594"/>
            <a:ext cx="6000534" cy="3567590"/>
          </a:xfrm>
          <a:custGeom>
            <a:rect b="b" l="l" r="r" t="t"/>
            <a:pathLst>
              <a:path extrusionOk="0" h="3567590" w="6000534">
                <a:moveTo>
                  <a:pt x="0" y="0"/>
                </a:moveTo>
                <a:lnTo>
                  <a:pt x="6000534" y="0"/>
                </a:lnTo>
                <a:lnTo>
                  <a:pt x="6000534" y="3567590"/>
                </a:lnTo>
                <a:lnTo>
                  <a:pt x="0" y="3567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-2904533" y="-494599"/>
            <a:ext cx="5081972" cy="3021463"/>
          </a:xfrm>
          <a:custGeom>
            <a:rect b="b" l="l" r="r" t="t"/>
            <a:pathLst>
              <a:path extrusionOk="0"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-3275713" y="4625635"/>
            <a:ext cx="5081972" cy="3021463"/>
          </a:xfrm>
          <a:custGeom>
            <a:rect b="b" l="l" r="r" t="t"/>
            <a:pathLst>
              <a:path extrusionOk="0"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3"/>
                </a:lnTo>
                <a:lnTo>
                  <a:pt x="0" y="3021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 rot="10800000">
            <a:off x="14960748" y="7760135"/>
            <a:ext cx="5081972" cy="3021463"/>
          </a:xfrm>
          <a:custGeom>
            <a:rect b="b" l="l" r="r" t="t"/>
            <a:pathLst>
              <a:path extrusionOk="0"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 rot="10800000">
            <a:off x="16481741" y="2654155"/>
            <a:ext cx="5081972" cy="3021463"/>
          </a:xfrm>
          <a:custGeom>
            <a:rect b="b" l="l" r="r" t="t"/>
            <a:pathLst>
              <a:path extrusionOk="0" h="3021463" w="5081972">
                <a:moveTo>
                  <a:pt x="0" y="0"/>
                </a:moveTo>
                <a:lnTo>
                  <a:pt x="5081972" y="0"/>
                </a:lnTo>
                <a:lnTo>
                  <a:pt x="5081972" y="3021464"/>
                </a:lnTo>
                <a:lnTo>
                  <a:pt x="0" y="3021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 txBox="1"/>
          <p:nvPr/>
        </p:nvSpPr>
        <p:spPr>
          <a:xfrm>
            <a:off x="4408570" y="3627133"/>
            <a:ext cx="9253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ctr">
              <a:lnSpc>
                <a:spcPct val="9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0006">
                <a:solidFill>
                  <a:srgbClr val="FFFFFF"/>
                </a:solidFill>
              </a:rPr>
              <a:t>Proyecto 3</a:t>
            </a:r>
            <a:endParaRPr sz="200"/>
          </a:p>
        </p:txBody>
      </p:sp>
      <p:grpSp>
        <p:nvGrpSpPr>
          <p:cNvPr id="93" name="Google Shape;93;p13"/>
          <p:cNvGrpSpPr/>
          <p:nvPr/>
        </p:nvGrpSpPr>
        <p:grpSpPr>
          <a:xfrm>
            <a:off x="5513387" y="6181604"/>
            <a:ext cx="7261072" cy="1110917"/>
            <a:chOff x="0" y="-19050"/>
            <a:chExt cx="1356880" cy="150590"/>
          </a:xfrm>
        </p:grpSpPr>
        <p:sp>
          <p:nvSpPr>
            <p:cNvPr id="94" name="Google Shape;94;p13"/>
            <p:cNvSpPr/>
            <p:nvPr/>
          </p:nvSpPr>
          <p:spPr>
            <a:xfrm>
              <a:off x="0" y="0"/>
              <a:ext cx="1356880" cy="131540"/>
            </a:xfrm>
            <a:custGeom>
              <a:rect b="b" l="l" r="r" t="t"/>
              <a:pathLst>
                <a:path extrusionOk="0" h="131540" w="1356880">
                  <a:moveTo>
                    <a:pt x="65770" y="0"/>
                  </a:moveTo>
                  <a:lnTo>
                    <a:pt x="1291110" y="0"/>
                  </a:lnTo>
                  <a:cubicBezTo>
                    <a:pt x="1327434" y="0"/>
                    <a:pt x="1356880" y="29446"/>
                    <a:pt x="1356880" y="65770"/>
                  </a:cubicBezTo>
                  <a:lnTo>
                    <a:pt x="1356880" y="65770"/>
                  </a:lnTo>
                  <a:cubicBezTo>
                    <a:pt x="1356880" y="83213"/>
                    <a:pt x="1349951" y="99942"/>
                    <a:pt x="1337617" y="112276"/>
                  </a:cubicBezTo>
                  <a:cubicBezTo>
                    <a:pt x="1325283" y="124611"/>
                    <a:pt x="1308554" y="131540"/>
                    <a:pt x="1291110" y="131540"/>
                  </a:cubicBezTo>
                  <a:lnTo>
                    <a:pt x="65770" y="131540"/>
                  </a:lnTo>
                  <a:cubicBezTo>
                    <a:pt x="29446" y="131540"/>
                    <a:pt x="0" y="102094"/>
                    <a:pt x="0" y="65770"/>
                  </a:cubicBezTo>
                  <a:lnTo>
                    <a:pt x="0" y="65770"/>
                  </a:lnTo>
                  <a:cubicBezTo>
                    <a:pt x="0" y="29446"/>
                    <a:pt x="29446" y="0"/>
                    <a:pt x="65770" y="0"/>
                  </a:cubicBezTo>
                  <a:close/>
                </a:path>
              </a:pathLst>
            </a:custGeom>
            <a:solidFill>
              <a:srgbClr val="566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 txBox="1"/>
            <p:nvPr/>
          </p:nvSpPr>
          <p:spPr>
            <a:xfrm>
              <a:off x="0" y="-19050"/>
              <a:ext cx="1356880" cy="150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3"/>
          <p:cNvSpPr txBox="1"/>
          <p:nvPr/>
        </p:nvSpPr>
        <p:spPr>
          <a:xfrm>
            <a:off x="6777000" y="7880325"/>
            <a:ext cx="49080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7">
                <a:solidFill>
                  <a:srgbClr val="E4E5EC"/>
                </a:solidFill>
              </a:rPr>
              <a:t>   </a:t>
            </a:r>
            <a:r>
              <a:rPr b="1" lang="en-US" sz="2787">
                <a:solidFill>
                  <a:srgbClr val="E4E5EC"/>
                </a:solidFill>
              </a:rPr>
              <a:t>Computación</a:t>
            </a:r>
            <a:r>
              <a:rPr b="1" lang="en-US" sz="2787">
                <a:solidFill>
                  <a:srgbClr val="E4E5EC"/>
                </a:solidFill>
              </a:rPr>
              <a:t> </a:t>
            </a:r>
            <a:r>
              <a:rPr b="1" lang="en-US" sz="2787">
                <a:solidFill>
                  <a:srgbClr val="E4E5EC"/>
                </a:solidFill>
              </a:rPr>
              <a:t>Gráfica</a:t>
            </a:r>
            <a:r>
              <a:rPr b="1" lang="en-US" sz="2787">
                <a:solidFill>
                  <a:srgbClr val="E4E5EC"/>
                </a:solidFill>
              </a:rPr>
              <a:t> </a:t>
            </a:r>
            <a:endParaRPr b="1" sz="2787">
              <a:solidFill>
                <a:srgbClr val="E4E5EC"/>
              </a:solidFill>
            </a:endParaRPr>
          </a:p>
          <a:p>
            <a:pPr indent="0" lvl="0" marL="0" marR="0" rtl="0" algn="l">
              <a:lnSpc>
                <a:spcPct val="9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87">
                <a:solidFill>
                  <a:srgbClr val="E4E5EC"/>
                </a:solidFill>
              </a:rPr>
              <a:t>   </a:t>
            </a:r>
            <a:r>
              <a:rPr b="1" lang="en-US" sz="2787">
                <a:solidFill>
                  <a:srgbClr val="E4E5EC"/>
                </a:solidFill>
              </a:rPr>
              <a:t>1er Cuatrimestre </a:t>
            </a:r>
            <a:r>
              <a:rPr b="1" lang="en-US" sz="2787">
                <a:solidFill>
                  <a:srgbClr val="E4E5EC"/>
                </a:solidFill>
              </a:rPr>
              <a:t>2025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8719795" y="2047208"/>
            <a:ext cx="19542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5600388" y="6463600"/>
            <a:ext cx="726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Escenas Fotorrealistas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3045000" y="9100250"/>
            <a:ext cx="12198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Fernando Champredonde-Laureano Gandrup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136318-137335</a:t>
            </a:r>
            <a:endParaRPr sz="3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311" name="Google Shape;311;p22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22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314" name="Google Shape;314;p22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315" name="Google Shape;315;p22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22"/>
          <p:cNvSpPr txBox="1"/>
          <p:nvPr/>
        </p:nvSpPr>
        <p:spPr>
          <a:xfrm>
            <a:off x="2203925" y="1773850"/>
            <a:ext cx="12542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duplicado </a:t>
            </a:r>
            <a:endParaRPr/>
          </a:p>
        </p:txBody>
      </p:sp>
      <p:sp>
        <p:nvSpPr>
          <p:cNvPr id="318" name="Google Shape;318;p22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2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22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22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22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28" name="Google Shape;328;p22" title="Dormi Dup of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8225" y="3157175"/>
            <a:ext cx="3581400" cy="2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2" title="Dorm Dup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9675" y="5986200"/>
            <a:ext cx="3655300" cy="27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 title="Baño Dup off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7175" y="3157175"/>
            <a:ext cx="3655300" cy="2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2" title="Baño Dup o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7175" y="6125300"/>
            <a:ext cx="36553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2" title="Cocina Dup off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25150" y="3157175"/>
            <a:ext cx="3898400" cy="2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 title="Cocina DUp 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05725" y="6101175"/>
            <a:ext cx="38984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3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339" name="Google Shape;339;p23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23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342" name="Google Shape;342;p23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343" name="Google Shape;343;p23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3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23"/>
          <p:cNvSpPr txBox="1"/>
          <p:nvPr/>
        </p:nvSpPr>
        <p:spPr>
          <a:xfrm>
            <a:off x="2203925" y="1773850"/>
            <a:ext cx="12542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intrusos </a:t>
            </a:r>
            <a:endParaRPr/>
          </a:p>
        </p:txBody>
      </p:sp>
      <p:sp>
        <p:nvSpPr>
          <p:cNvPr id="346" name="Google Shape;346;p23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3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3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3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3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3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23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23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23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56" name="Google Shape;356;p23" title="Captura de pantalla 2025-07-03 18375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4975" y="3381975"/>
            <a:ext cx="4434450" cy="49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 title="Captura de pantalla 2025-07-03 18323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350" y="3428999"/>
            <a:ext cx="4705350" cy="49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 title="Captura de pantalla 2025-07-03 18304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28625" y="3429000"/>
            <a:ext cx="4705350" cy="48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24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364" name="Google Shape;364;p24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24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367" name="Google Shape;367;p24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368" name="Google Shape;368;p24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4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24"/>
          <p:cNvSpPr txBox="1"/>
          <p:nvPr/>
        </p:nvSpPr>
        <p:spPr>
          <a:xfrm>
            <a:off x="2203925" y="1773850"/>
            <a:ext cx="138237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paranormales </a:t>
            </a:r>
            <a:endParaRPr/>
          </a:p>
        </p:txBody>
      </p:sp>
      <p:sp>
        <p:nvSpPr>
          <p:cNvPr id="371" name="Google Shape;371;p24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4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4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4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4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4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4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24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24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24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81" name="Google Shape;381;p24" title="Captura de pantalla 2025-07-03 18380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8275" y="3629925"/>
            <a:ext cx="5611524" cy="39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4" title="Captura de pantalla 2025-07-03 18362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8775" y="3644163"/>
            <a:ext cx="4061650" cy="38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4" title="Captura de pantalla 2025-07-03 183125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31000" y="3429000"/>
            <a:ext cx="4215225" cy="47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5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389" name="Google Shape;389;p25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5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25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392" name="Google Shape;392;p25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393" name="Google Shape;393;p25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5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25"/>
          <p:cNvSpPr txBox="1"/>
          <p:nvPr/>
        </p:nvSpPr>
        <p:spPr>
          <a:xfrm>
            <a:off x="2203925" y="1773850"/>
            <a:ext cx="70545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Material transparente</a:t>
            </a:r>
            <a:endParaRPr/>
          </a:p>
        </p:txBody>
      </p:sp>
      <p:sp>
        <p:nvSpPr>
          <p:cNvPr id="396" name="Google Shape;396;p25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5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5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5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5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5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5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25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p25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25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06" name="Google Shape;4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7163" y="1651125"/>
            <a:ext cx="6631625" cy="72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6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412" name="Google Shape;412;p26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26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415" name="Google Shape;415;p26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416" name="Google Shape;416;p26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8" name="Google Shape;418;p26"/>
          <p:cNvSpPr txBox="1"/>
          <p:nvPr/>
        </p:nvSpPr>
        <p:spPr>
          <a:xfrm>
            <a:off x="2232150" y="1774400"/>
            <a:ext cx="123204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Material con mapeo de normales</a:t>
            </a:r>
            <a:endParaRPr/>
          </a:p>
        </p:txBody>
      </p:sp>
      <p:sp>
        <p:nvSpPr>
          <p:cNvPr id="419" name="Google Shape;419;p26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6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6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6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6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6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26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26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26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29" name="Google Shape;42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563" y="3534038"/>
            <a:ext cx="8277225" cy="5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27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435" name="Google Shape;435;p27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7" name="Google Shape;437;p27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438" name="Google Shape;438;p27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439" name="Google Shape;439;p27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7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27"/>
          <p:cNvSpPr txBox="1"/>
          <p:nvPr/>
        </p:nvSpPr>
        <p:spPr>
          <a:xfrm>
            <a:off x="2203925" y="1773850"/>
            <a:ext cx="123270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Material espejo</a:t>
            </a:r>
            <a:endParaRPr b="1" sz="6444">
              <a:solidFill>
                <a:srgbClr val="15193E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442" name="Google Shape;442;p27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7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7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7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7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7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27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27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27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52" name="Google Shape;45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4700" y="2864817"/>
            <a:ext cx="10698600" cy="602736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7"/>
          <p:cNvSpPr txBox="1"/>
          <p:nvPr/>
        </p:nvSpPr>
        <p:spPr>
          <a:xfrm>
            <a:off x="1050700" y="4659700"/>
            <a:ext cx="3763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eflection</a:t>
            </a: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Probe y un material reflectante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8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459" name="Google Shape;459;p28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28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462" name="Google Shape;462;p28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463" name="Google Shape;463;p28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28"/>
          <p:cNvSpPr txBox="1"/>
          <p:nvPr/>
        </p:nvSpPr>
        <p:spPr>
          <a:xfrm>
            <a:off x="1335300" y="4211100"/>
            <a:ext cx="6473400" cy="1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Animación por código</a:t>
            </a:r>
            <a:endParaRPr/>
          </a:p>
        </p:txBody>
      </p:sp>
      <p:sp>
        <p:nvSpPr>
          <p:cNvPr id="466" name="Google Shape;466;p28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8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8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8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8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8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8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3" name="Google Shape;473;p28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" name="Google Shape;474;p28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28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76" name="Google Shape;476;p28" title="Vídeo sin título ‐ Hecho con Clipchamp (1).gif"/>
          <p:cNvPicPr preferRelativeResize="0"/>
          <p:nvPr/>
        </p:nvPicPr>
        <p:blipFill rotWithShape="1">
          <a:blip r:embed="rId6">
            <a:alphaModFix/>
          </a:blip>
          <a:srcRect b="0" l="35088" r="34950" t="0"/>
          <a:stretch/>
        </p:blipFill>
        <p:spPr>
          <a:xfrm>
            <a:off x="9779075" y="1232700"/>
            <a:ext cx="4213675" cy="79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9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482" name="Google Shape;482;p29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9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9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485" name="Google Shape;485;p29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486" name="Google Shape;486;p29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9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8" name="Google Shape;488;p29"/>
          <p:cNvSpPr txBox="1"/>
          <p:nvPr/>
        </p:nvSpPr>
        <p:spPr>
          <a:xfrm>
            <a:off x="2203925" y="1773850"/>
            <a:ext cx="117459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Personaje 3D animado</a:t>
            </a:r>
            <a:endParaRPr/>
          </a:p>
        </p:txBody>
      </p:sp>
      <p:sp>
        <p:nvSpPr>
          <p:cNvPr id="489" name="Google Shape;489;p29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p29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p29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p29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99" name="Google Shape;49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3925" y="2731050"/>
            <a:ext cx="5574792" cy="59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9" title="Vídeo sin título ‐ Hecho con Clipchamp (4).gif"/>
          <p:cNvPicPr preferRelativeResize="0"/>
          <p:nvPr/>
        </p:nvPicPr>
        <p:blipFill rotWithShape="1">
          <a:blip r:embed="rId7">
            <a:alphaModFix/>
          </a:blip>
          <a:srcRect b="0" l="31198" r="30753" t="0"/>
          <a:stretch/>
        </p:blipFill>
        <p:spPr>
          <a:xfrm>
            <a:off x="10055518" y="2731050"/>
            <a:ext cx="4111057" cy="60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30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506" name="Google Shape;506;p30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30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509" name="Google Shape;509;p30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510" name="Google Shape;510;p30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30"/>
          <p:cNvSpPr txBox="1"/>
          <p:nvPr/>
        </p:nvSpPr>
        <p:spPr>
          <a:xfrm>
            <a:off x="2203925" y="1773850"/>
            <a:ext cx="12542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Sistemas de partículas</a:t>
            </a:r>
            <a:endParaRPr/>
          </a:p>
        </p:txBody>
      </p:sp>
      <p:sp>
        <p:nvSpPr>
          <p:cNvPr id="513" name="Google Shape;513;p30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0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0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0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30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30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30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23" name="Google Shape;523;p30" title="Vídeo sin título ‐ Hecho con Clipchamp (2).gif"/>
          <p:cNvPicPr preferRelativeResize="0"/>
          <p:nvPr/>
        </p:nvPicPr>
        <p:blipFill rotWithShape="1">
          <a:blip r:embed="rId6">
            <a:alphaModFix/>
          </a:blip>
          <a:srcRect b="0" l="9597" r="10626" t="0"/>
          <a:stretch/>
        </p:blipFill>
        <p:spPr>
          <a:xfrm>
            <a:off x="1532300" y="3429000"/>
            <a:ext cx="7656550" cy="54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 title="Vídeo sin título ‐ Hecho con Clipchamp (3).gif"/>
          <p:cNvPicPr preferRelativeResize="0"/>
          <p:nvPr/>
        </p:nvPicPr>
        <p:blipFill rotWithShape="1">
          <a:blip r:embed="rId7">
            <a:alphaModFix/>
          </a:blip>
          <a:srcRect b="0" l="25762" r="25499" t="0"/>
          <a:stretch/>
        </p:blipFill>
        <p:spPr>
          <a:xfrm>
            <a:off x="11349566" y="3406950"/>
            <a:ext cx="4677959" cy="54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31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530" name="Google Shape;530;p31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2" name="Google Shape;532;p31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533" name="Google Shape;533;p31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534" name="Google Shape;534;p31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6" name="Google Shape;536;p31"/>
          <p:cNvSpPr txBox="1"/>
          <p:nvPr/>
        </p:nvSpPr>
        <p:spPr>
          <a:xfrm>
            <a:off x="2203925" y="1773850"/>
            <a:ext cx="9744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Efecto de cámara</a:t>
            </a:r>
            <a:endParaRPr/>
          </a:p>
        </p:txBody>
      </p:sp>
      <p:sp>
        <p:nvSpPr>
          <p:cNvPr id="537" name="Google Shape;537;p31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1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1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31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5" name="Google Shape;545;p31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6" name="Google Shape;546;p31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47" name="Google Shape;5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2925" y="2706250"/>
            <a:ext cx="10753725" cy="62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1"/>
          <p:cNvSpPr txBox="1"/>
          <p:nvPr/>
        </p:nvSpPr>
        <p:spPr>
          <a:xfrm>
            <a:off x="1338600" y="5221788"/>
            <a:ext cx="3440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Letra E para activar/desactivar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4"/>
          <p:cNvGrpSpPr/>
          <p:nvPr/>
        </p:nvGrpSpPr>
        <p:grpSpPr>
          <a:xfrm>
            <a:off x="2725388" y="1674623"/>
            <a:ext cx="1070406" cy="318581"/>
            <a:chOff x="0" y="-19050"/>
            <a:chExt cx="484642" cy="144242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0" y="-19050"/>
              <a:ext cx="484642" cy="144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4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10"/>
            </a:stretch>
          </a:blipFill>
          <a:ln>
            <a:noFill/>
          </a:ln>
        </p:spPr>
      </p:sp>
      <p:grpSp>
        <p:nvGrpSpPr>
          <p:cNvPr id="108" name="Google Shape;108;p14"/>
          <p:cNvGrpSpPr/>
          <p:nvPr/>
        </p:nvGrpSpPr>
        <p:grpSpPr>
          <a:xfrm>
            <a:off x="807825" y="960238"/>
            <a:ext cx="16672461" cy="8374317"/>
            <a:chOff x="0" y="-38100"/>
            <a:chExt cx="4391072" cy="2205567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-38100"/>
              <a:ext cx="4391071" cy="22055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4"/>
          <p:cNvSpPr txBox="1"/>
          <p:nvPr/>
        </p:nvSpPr>
        <p:spPr>
          <a:xfrm>
            <a:off x="2089501" y="1367713"/>
            <a:ext cx="6215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ÍNDICE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2631000" y="2112300"/>
            <a:ext cx="12855000" cy="7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●"/>
            </a:pPr>
            <a:r>
              <a:rPr b="1" lang="en-US" sz="2800">
                <a:solidFill>
                  <a:srgbClr val="15193E"/>
                </a:solidFill>
              </a:rPr>
              <a:t>Objetivos</a:t>
            </a:r>
            <a:endParaRPr b="1" sz="2800">
              <a:solidFill>
                <a:srgbClr val="15193E"/>
              </a:solidFill>
            </a:endParaRPr>
          </a:p>
          <a:p>
            <a:pPr indent="-406400" lvl="1" marL="9144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Escenas Fotorrealistas</a:t>
            </a:r>
            <a:endParaRPr b="1" sz="2800">
              <a:solidFill>
                <a:srgbClr val="15193E"/>
              </a:solidFill>
            </a:endParaRPr>
          </a:p>
          <a:p>
            <a:pPr indent="-40640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●"/>
            </a:pPr>
            <a:r>
              <a:rPr b="1" lang="en-US" sz="2800">
                <a:solidFill>
                  <a:srgbClr val="15193E"/>
                </a:solidFill>
              </a:rPr>
              <a:t>Desarrollo</a:t>
            </a:r>
            <a:r>
              <a:rPr b="1" lang="en-US" sz="2800">
                <a:solidFill>
                  <a:srgbClr val="15193E"/>
                </a:solidFill>
              </a:rPr>
              <a:t> del proyecto y Consideraciones de diseño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Anomalias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Materiales requeridos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Objetos Animados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Sistemas de Partículas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Efecto de Camara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Video</a:t>
            </a:r>
            <a:endParaRPr sz="2800">
              <a:solidFill>
                <a:srgbClr val="15193E"/>
              </a:solidFill>
            </a:endParaRPr>
          </a:p>
          <a:p>
            <a:pPr indent="-40640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●"/>
            </a:pPr>
            <a:r>
              <a:rPr b="1" lang="en-US" sz="2800">
                <a:solidFill>
                  <a:srgbClr val="15193E"/>
                </a:solidFill>
              </a:rPr>
              <a:t>Problemáticas</a:t>
            </a:r>
            <a:endParaRPr b="1" sz="2800">
              <a:solidFill>
                <a:srgbClr val="15193E"/>
              </a:solidFill>
            </a:endParaRPr>
          </a:p>
          <a:p>
            <a:pPr indent="-406400" lvl="1" marL="9144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Git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Peso de modelos y texturas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Sombras en Baño</a:t>
            </a:r>
            <a:endParaRPr sz="2800">
              <a:solidFill>
                <a:srgbClr val="15193E"/>
              </a:solidFill>
            </a:endParaRPr>
          </a:p>
          <a:p>
            <a:pPr indent="-406400" lvl="1" marL="9144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○"/>
            </a:pPr>
            <a:r>
              <a:rPr lang="en-US" sz="2800">
                <a:solidFill>
                  <a:srgbClr val="15193E"/>
                </a:solidFill>
              </a:rPr>
              <a:t>Textura Animada WebGL</a:t>
            </a:r>
            <a:endParaRPr b="1" sz="2800">
              <a:solidFill>
                <a:srgbClr val="15193E"/>
              </a:solidFill>
            </a:endParaRPr>
          </a:p>
          <a:p>
            <a:pPr indent="-40640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●"/>
            </a:pPr>
            <a:r>
              <a:rPr b="1" lang="en-US" sz="2800">
                <a:solidFill>
                  <a:srgbClr val="15193E"/>
                </a:solidFill>
              </a:rPr>
              <a:t>Conclusiones</a:t>
            </a:r>
            <a:endParaRPr b="1" sz="2800">
              <a:solidFill>
                <a:srgbClr val="15193E"/>
              </a:solidFill>
            </a:endParaRPr>
          </a:p>
          <a:p>
            <a:pPr indent="-40640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800"/>
              <a:buChar char="●"/>
            </a:pPr>
            <a:r>
              <a:rPr b="1" lang="en-US" sz="2800">
                <a:solidFill>
                  <a:srgbClr val="15193E"/>
                </a:solidFill>
              </a:rPr>
              <a:t>Bibliografía</a:t>
            </a:r>
            <a:endParaRPr b="1" sz="2800">
              <a:solidFill>
                <a:srgbClr val="15193E"/>
              </a:solidFill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14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4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14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32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554" name="Google Shape;554;p32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32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557" name="Google Shape;557;p32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558" name="Google Shape;558;p32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32"/>
          <p:cNvSpPr txBox="1"/>
          <p:nvPr/>
        </p:nvSpPr>
        <p:spPr>
          <a:xfrm>
            <a:off x="2203925" y="1773850"/>
            <a:ext cx="97446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Video</a:t>
            </a:r>
            <a:endParaRPr/>
          </a:p>
        </p:txBody>
      </p:sp>
      <p:sp>
        <p:nvSpPr>
          <p:cNvPr id="561" name="Google Shape;561;p32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2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2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2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2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2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8" name="Google Shape;568;p32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32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32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71" name="Google Shape;571;p32" title="Vídeo sin título ‐ Hecho con Clipchamp (1)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9542" y="1415275"/>
            <a:ext cx="10077458" cy="755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33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577" name="Google Shape;577;p33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3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9" name="Google Shape;579;p33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580" name="Google Shape;580;p33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581" name="Google Shape;581;p33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3" name="Google Shape;583;p33"/>
          <p:cNvSpPr txBox="1"/>
          <p:nvPr/>
        </p:nvSpPr>
        <p:spPr>
          <a:xfrm>
            <a:off x="2203925" y="1773850"/>
            <a:ext cx="75990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Problemáticas</a:t>
            </a:r>
            <a:endParaRPr/>
          </a:p>
        </p:txBody>
      </p:sp>
      <p:sp>
        <p:nvSpPr>
          <p:cNvPr id="584" name="Google Shape;584;p33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3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3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3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3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3"/>
          <p:cNvSpPr txBox="1"/>
          <p:nvPr/>
        </p:nvSpPr>
        <p:spPr>
          <a:xfrm>
            <a:off x="4790695" y="2998750"/>
            <a:ext cx="870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5193E"/>
                </a:solidFill>
              </a:rPr>
              <a:t>Git pull , push y clone </a:t>
            </a:r>
            <a:endParaRPr b="1" sz="3500">
              <a:solidFill>
                <a:srgbClr val="15193E"/>
              </a:solidFill>
            </a:endParaRPr>
          </a:p>
        </p:txBody>
      </p:sp>
      <p:sp>
        <p:nvSpPr>
          <p:cNvPr id="590" name="Google Shape;590;p33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2" name="Google Shape;592;p33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3" name="Google Shape;593;p33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4" name="Google Shape;594;p33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5" name="Google Shape;595;p33"/>
          <p:cNvSpPr txBox="1"/>
          <p:nvPr/>
        </p:nvSpPr>
        <p:spPr>
          <a:xfrm>
            <a:off x="3118150" y="8115800"/>
            <a:ext cx="1239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</a:t>
            </a:r>
            <a:r>
              <a:rPr b="1" lang="en-US" sz="3000" u="sng">
                <a:solidFill>
                  <a:srgbClr val="001D35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Aumentar el tamaño del buffer con el comando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git config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--global http.postBuffer &lt;tamaño buffer en bits&gt;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3"/>
          <p:cNvSpPr txBox="1"/>
          <p:nvPr/>
        </p:nvSpPr>
        <p:spPr>
          <a:xfrm>
            <a:off x="2725400" y="4409375"/>
            <a:ext cx="123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33" title="Captura de pantalla 2025-06-19 21132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0050" y="3830038"/>
            <a:ext cx="13792200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34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603" name="Google Shape;603;p34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4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p34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606" name="Google Shape;606;p34"/>
          <p:cNvGrpSpPr/>
          <p:nvPr/>
        </p:nvGrpSpPr>
        <p:grpSpPr>
          <a:xfrm>
            <a:off x="587113" y="1007101"/>
            <a:ext cx="16672568" cy="8374443"/>
            <a:chOff x="0" y="-38100"/>
            <a:chExt cx="4391100" cy="2205600"/>
          </a:xfrm>
        </p:grpSpPr>
        <p:sp>
          <p:nvSpPr>
            <p:cNvPr id="607" name="Google Shape;607;p34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4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p34"/>
          <p:cNvSpPr txBox="1"/>
          <p:nvPr/>
        </p:nvSpPr>
        <p:spPr>
          <a:xfrm>
            <a:off x="2203925" y="1773850"/>
            <a:ext cx="75990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Problemáticas</a:t>
            </a:r>
            <a:endParaRPr/>
          </a:p>
        </p:txBody>
      </p:sp>
      <p:sp>
        <p:nvSpPr>
          <p:cNvPr id="610" name="Google Shape;610;p34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4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4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 txBox="1"/>
          <p:nvPr/>
        </p:nvSpPr>
        <p:spPr>
          <a:xfrm>
            <a:off x="2725398" y="4567838"/>
            <a:ext cx="48876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5193E"/>
                </a:solidFill>
              </a:rPr>
              <a:t>Peso de modelos y texturas</a:t>
            </a:r>
            <a:endParaRPr b="1" sz="4200">
              <a:solidFill>
                <a:srgbClr val="15193E"/>
              </a:solidFill>
            </a:endParaRPr>
          </a:p>
        </p:txBody>
      </p:sp>
      <p:sp>
        <p:nvSpPr>
          <p:cNvPr id="616" name="Google Shape;616;p34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4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8" name="Google Shape;618;p34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9" name="Google Shape;619;p34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0" name="Google Shape;620;p34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1" name="Google Shape;621;p34"/>
          <p:cNvSpPr txBox="1"/>
          <p:nvPr/>
        </p:nvSpPr>
        <p:spPr>
          <a:xfrm>
            <a:off x="3003825" y="8235825"/>
            <a:ext cx="1239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</a:t>
            </a:r>
            <a:r>
              <a:rPr b="1" lang="en-US" sz="3000" u="sng">
                <a:solidFill>
                  <a:srgbClr val="001D35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Disminuir la cantidad de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vértices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los modelos con Blender y cambiar el tamaño de las texturas.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9874" y="3319174"/>
            <a:ext cx="6496475" cy="47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35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628" name="Google Shape;628;p35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0" name="Google Shape;630;p35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631" name="Google Shape;631;p35"/>
          <p:cNvGrpSpPr/>
          <p:nvPr/>
        </p:nvGrpSpPr>
        <p:grpSpPr>
          <a:xfrm>
            <a:off x="587113" y="1007101"/>
            <a:ext cx="16672568" cy="8374443"/>
            <a:chOff x="0" y="-38100"/>
            <a:chExt cx="4391100" cy="2205600"/>
          </a:xfrm>
        </p:grpSpPr>
        <p:sp>
          <p:nvSpPr>
            <p:cNvPr id="632" name="Google Shape;632;p35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5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" name="Google Shape;634;p35"/>
          <p:cNvSpPr txBox="1"/>
          <p:nvPr/>
        </p:nvSpPr>
        <p:spPr>
          <a:xfrm>
            <a:off x="2203925" y="1773850"/>
            <a:ext cx="75990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Problemáticas</a:t>
            </a:r>
            <a:endParaRPr/>
          </a:p>
        </p:txBody>
      </p:sp>
      <p:sp>
        <p:nvSpPr>
          <p:cNvPr id="635" name="Google Shape;635;p35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5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5"/>
          <p:cNvSpPr txBox="1"/>
          <p:nvPr/>
        </p:nvSpPr>
        <p:spPr>
          <a:xfrm>
            <a:off x="2089495" y="2845650"/>
            <a:ext cx="870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5193E"/>
                </a:solidFill>
              </a:rPr>
              <a:t>Sombras en baño</a:t>
            </a:r>
            <a:endParaRPr b="1" sz="3500">
              <a:solidFill>
                <a:srgbClr val="15193E"/>
              </a:solidFill>
            </a:endParaRPr>
          </a:p>
        </p:txBody>
      </p:sp>
      <p:sp>
        <p:nvSpPr>
          <p:cNvPr id="641" name="Google Shape;641;p35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3" name="Google Shape;643;p35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4" name="Google Shape;644;p35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5" name="Google Shape;645;p35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6" name="Google Shape;646;p35"/>
          <p:cNvSpPr txBox="1"/>
          <p:nvPr/>
        </p:nvSpPr>
        <p:spPr>
          <a:xfrm>
            <a:off x="2343425" y="8362950"/>
            <a:ext cx="1239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</a:t>
            </a:r>
            <a:r>
              <a:rPr b="1" lang="en-US" sz="3000" u="sng">
                <a:solidFill>
                  <a:srgbClr val="001D35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Cambiar la luz ambiente de Unity ya que era muy clara y modificar las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intensidades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luces de las habitaciones.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3050" y="4106813"/>
            <a:ext cx="4381500" cy="35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5825" y="4106800"/>
            <a:ext cx="3824529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36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654" name="Google Shape;654;p36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36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657" name="Google Shape;657;p36"/>
          <p:cNvGrpSpPr/>
          <p:nvPr/>
        </p:nvGrpSpPr>
        <p:grpSpPr>
          <a:xfrm>
            <a:off x="652338" y="1175876"/>
            <a:ext cx="16672568" cy="8374443"/>
            <a:chOff x="0" y="-38100"/>
            <a:chExt cx="4391100" cy="2205600"/>
          </a:xfrm>
        </p:grpSpPr>
        <p:sp>
          <p:nvSpPr>
            <p:cNvPr id="658" name="Google Shape;658;p36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" name="Google Shape;660;p36"/>
          <p:cNvSpPr txBox="1"/>
          <p:nvPr/>
        </p:nvSpPr>
        <p:spPr>
          <a:xfrm>
            <a:off x="2203925" y="1773850"/>
            <a:ext cx="75990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Problemáticas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6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6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 txBox="1"/>
          <p:nvPr/>
        </p:nvSpPr>
        <p:spPr>
          <a:xfrm>
            <a:off x="2089495" y="2845650"/>
            <a:ext cx="870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5193E"/>
                </a:solidFill>
              </a:rPr>
              <a:t>Textura animada WebGL</a:t>
            </a:r>
            <a:endParaRPr b="1" sz="3500">
              <a:solidFill>
                <a:srgbClr val="15193E"/>
              </a:solidFill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9" name="Google Shape;669;p36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0" name="Google Shape;670;p36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1" name="Google Shape;671;p36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2" name="Google Shape;672;p36"/>
          <p:cNvSpPr txBox="1"/>
          <p:nvPr/>
        </p:nvSpPr>
        <p:spPr>
          <a:xfrm>
            <a:off x="2558650" y="8813325"/>
            <a:ext cx="1239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</a:t>
            </a:r>
            <a:r>
              <a:rPr b="1" lang="en-US" sz="3000" u="sng">
                <a:solidFill>
                  <a:srgbClr val="001D35"/>
                </a:solidFill>
                <a:highlight>
                  <a:schemeClr val="lt2"/>
                </a:highlight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1"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n: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Cambiamos la textura animada por una fija.</a:t>
            </a:r>
            <a:endParaRPr sz="3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2334425" y="3498788"/>
            <a:ext cx="12396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Inicialmente, la 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nomalía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léctrica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el dormitorio,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tenía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una Render Texture animada de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estática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animada al activarse, pero, al exportar el proyecto a WebGL, esta textura no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aparece al momento de activarse la anomalía.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36" title="Vídeo sin título ‐ Hecho con Clipchamp (5).gif"/>
          <p:cNvPicPr preferRelativeResize="0"/>
          <p:nvPr/>
        </p:nvPicPr>
        <p:blipFill rotWithShape="1">
          <a:blip r:embed="rId6">
            <a:alphaModFix/>
          </a:blip>
          <a:srcRect b="8592" l="26961" r="14003" t="0"/>
          <a:stretch/>
        </p:blipFill>
        <p:spPr>
          <a:xfrm>
            <a:off x="5400925" y="5183050"/>
            <a:ext cx="5287800" cy="37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37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680" name="Google Shape;680;p37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7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2" name="Google Shape;682;p37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683" name="Google Shape;683;p37"/>
          <p:cNvGrpSpPr/>
          <p:nvPr/>
        </p:nvGrpSpPr>
        <p:grpSpPr>
          <a:xfrm>
            <a:off x="807825" y="884038"/>
            <a:ext cx="16672568" cy="8374443"/>
            <a:chOff x="0" y="-38100"/>
            <a:chExt cx="4391100" cy="2205600"/>
          </a:xfrm>
        </p:grpSpPr>
        <p:sp>
          <p:nvSpPr>
            <p:cNvPr id="684" name="Google Shape;684;p37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7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37"/>
          <p:cNvSpPr txBox="1"/>
          <p:nvPr/>
        </p:nvSpPr>
        <p:spPr>
          <a:xfrm>
            <a:off x="2089500" y="1993350"/>
            <a:ext cx="12616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Conclusiones</a:t>
            </a:r>
            <a:endParaRPr/>
          </a:p>
        </p:txBody>
      </p:sp>
      <p:sp>
        <p:nvSpPr>
          <p:cNvPr id="687" name="Google Shape;687;p37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7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7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 txBox="1"/>
          <p:nvPr/>
        </p:nvSpPr>
        <p:spPr>
          <a:xfrm>
            <a:off x="2203934" y="3294008"/>
            <a:ext cx="5775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84">
              <a:solidFill>
                <a:srgbClr val="15193E"/>
              </a:solidFill>
            </a:endParaRPr>
          </a:p>
        </p:txBody>
      </p:sp>
      <p:sp>
        <p:nvSpPr>
          <p:cNvPr id="693" name="Google Shape;693;p37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5" name="Google Shape;695;p37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6" name="Google Shape;696;p37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7" name="Google Shape;697;p37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8" name="Google Shape;698;p37"/>
          <p:cNvSpPr txBox="1"/>
          <p:nvPr/>
        </p:nvSpPr>
        <p:spPr>
          <a:xfrm>
            <a:off x="2203925" y="3503825"/>
            <a:ext cx="125271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Aprendizajes: m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aterial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transparente, sistemas de 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partículas</a:t>
            </a: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animación de objetos, luces y sombras, etc.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Realismo y precio.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Comparación con los otros proyectos.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mundo por aprender.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38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704" name="Google Shape;704;p38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6" name="Google Shape;706;p38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707" name="Google Shape;707;p38"/>
          <p:cNvGrpSpPr/>
          <p:nvPr/>
        </p:nvGrpSpPr>
        <p:grpSpPr>
          <a:xfrm>
            <a:off x="807713" y="956276"/>
            <a:ext cx="16672568" cy="8374443"/>
            <a:chOff x="0" y="-38100"/>
            <a:chExt cx="4391100" cy="2205600"/>
          </a:xfrm>
        </p:grpSpPr>
        <p:sp>
          <p:nvSpPr>
            <p:cNvPr id="708" name="Google Shape;708;p38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0" name="Google Shape;710;p38"/>
          <p:cNvSpPr txBox="1"/>
          <p:nvPr/>
        </p:nvSpPr>
        <p:spPr>
          <a:xfrm>
            <a:off x="3682050" y="1060950"/>
            <a:ext cx="12616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Referencias</a:t>
            </a:r>
            <a:endParaRPr/>
          </a:p>
        </p:txBody>
      </p:sp>
      <p:sp>
        <p:nvSpPr>
          <p:cNvPr id="711" name="Google Shape;711;p38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8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8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 txBox="1"/>
          <p:nvPr/>
        </p:nvSpPr>
        <p:spPr>
          <a:xfrm>
            <a:off x="2203934" y="3294008"/>
            <a:ext cx="57759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84">
              <a:solidFill>
                <a:srgbClr val="15193E"/>
              </a:solidFill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9" name="Google Shape;719;p38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0" name="Google Shape;720;p38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1" name="Google Shape;721;p38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2" name="Google Shape;722;p38"/>
          <p:cNvSpPr txBox="1"/>
          <p:nvPr/>
        </p:nvSpPr>
        <p:spPr>
          <a:xfrm>
            <a:off x="2794963" y="1674625"/>
            <a:ext cx="12527100" cy="7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 3D: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https://sketchfab.com/feed</a:t>
            </a: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https://www.turbosquid.com/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https://www.tripo3d.ai/app/home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Personaje 3D animado: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https://avaturn.me/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Juego: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https://play.unity.com/en/games/7399ee86-facb-4354-8c7c-8497de418966/proyecto-3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https://drive.google.com/file/d/1-_sHQ8rgaVGfWLnY0ZNn9VSyUWErYxOQ/view?usp=sharing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15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128" name="Google Shape;128;p15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5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131" name="Google Shape;131;p15"/>
          <p:cNvGrpSpPr/>
          <p:nvPr/>
        </p:nvGrpSpPr>
        <p:grpSpPr>
          <a:xfrm>
            <a:off x="807825" y="884038"/>
            <a:ext cx="16672568" cy="8374443"/>
            <a:chOff x="0" y="-38100"/>
            <a:chExt cx="4391100" cy="2205600"/>
          </a:xfrm>
        </p:grpSpPr>
        <p:sp>
          <p:nvSpPr>
            <p:cNvPr id="132" name="Google Shape;132;p15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5"/>
          <p:cNvSpPr txBox="1"/>
          <p:nvPr/>
        </p:nvSpPr>
        <p:spPr>
          <a:xfrm>
            <a:off x="2203925" y="1773850"/>
            <a:ext cx="14090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Objetivos</a:t>
            </a:r>
            <a:endParaRPr sz="5044"/>
          </a:p>
        </p:txBody>
      </p:sp>
      <p:sp>
        <p:nvSpPr>
          <p:cNvPr id="135" name="Google Shape;135;p15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2" name="Google Shape;142;p15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5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15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5" name="Google Shape;145;p15" title="Captura de pantalla 2025-07-02 11354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0200" y="2697150"/>
            <a:ext cx="11296650" cy="56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5910563" y="8581375"/>
            <a:ext cx="693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I’m On Observation Duty (Steam)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6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152" name="Google Shape;152;p16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6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155" name="Google Shape;155;p16"/>
          <p:cNvGrpSpPr/>
          <p:nvPr/>
        </p:nvGrpSpPr>
        <p:grpSpPr>
          <a:xfrm>
            <a:off x="807713" y="884026"/>
            <a:ext cx="16672693" cy="8446567"/>
            <a:chOff x="0" y="-57129"/>
            <a:chExt cx="4391133" cy="2224596"/>
          </a:xfrm>
        </p:grpSpPr>
        <p:sp>
          <p:nvSpPr>
            <p:cNvPr id="156" name="Google Shape;156;p16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 txBox="1"/>
            <p:nvPr/>
          </p:nvSpPr>
          <p:spPr>
            <a:xfrm>
              <a:off x="33" y="-57129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6"/>
          <p:cNvSpPr txBox="1"/>
          <p:nvPr/>
        </p:nvSpPr>
        <p:spPr>
          <a:xfrm>
            <a:off x="2203924" y="1773850"/>
            <a:ext cx="1478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Objetivos - Escenas Fotorrealistas</a:t>
            </a: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 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3003834" y="3207008"/>
            <a:ext cx="5775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4">
              <a:solidFill>
                <a:srgbClr val="15193E"/>
              </a:solidFill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6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6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6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16"/>
          <p:cNvSpPr txBox="1"/>
          <p:nvPr/>
        </p:nvSpPr>
        <p:spPr>
          <a:xfrm>
            <a:off x="8219813" y="8519575"/>
            <a:ext cx="184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Cocina</a:t>
            </a:r>
            <a:endParaRPr b="1" sz="3600">
              <a:solidFill>
                <a:schemeClr val="dk1"/>
              </a:solidFill>
            </a:endParaRPr>
          </a:p>
        </p:txBody>
      </p:sp>
      <p:pic>
        <p:nvPicPr>
          <p:cNvPr id="171" name="Google Shape;17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101" y="2731049"/>
            <a:ext cx="10349450" cy="58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7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177" name="Google Shape;177;p17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7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180" name="Google Shape;180;p17"/>
          <p:cNvGrpSpPr/>
          <p:nvPr/>
        </p:nvGrpSpPr>
        <p:grpSpPr>
          <a:xfrm>
            <a:off x="807825" y="884038"/>
            <a:ext cx="16672568" cy="8374443"/>
            <a:chOff x="0" y="-38100"/>
            <a:chExt cx="4391100" cy="2205600"/>
          </a:xfrm>
        </p:grpSpPr>
        <p:sp>
          <p:nvSpPr>
            <p:cNvPr id="181" name="Google Shape;181;p17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7"/>
          <p:cNvSpPr txBox="1"/>
          <p:nvPr/>
        </p:nvSpPr>
        <p:spPr>
          <a:xfrm>
            <a:off x="2203924" y="1773850"/>
            <a:ext cx="1478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Objetivos - Escenas Fotorrealistas</a:t>
            </a: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 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 txBox="1"/>
          <p:nvPr/>
        </p:nvSpPr>
        <p:spPr>
          <a:xfrm>
            <a:off x="3003834" y="3207008"/>
            <a:ext cx="5775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4">
              <a:solidFill>
                <a:srgbClr val="15193E"/>
              </a:solidFill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17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17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7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7"/>
          <p:cNvSpPr txBox="1"/>
          <p:nvPr/>
        </p:nvSpPr>
        <p:spPr>
          <a:xfrm>
            <a:off x="7724183" y="8519575"/>
            <a:ext cx="30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Dormitorio</a:t>
            </a:r>
            <a:endParaRPr b="1" sz="3600">
              <a:solidFill>
                <a:schemeClr val="dk1"/>
              </a:solidFill>
            </a:endParaRPr>
          </a:p>
        </p:txBody>
      </p:sp>
      <p:pic>
        <p:nvPicPr>
          <p:cNvPr id="196" name="Google Shape;196;p17" title="Captura de pantalla 2025-07-02 11174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1437" y="2955015"/>
            <a:ext cx="11145126" cy="5564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8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202" name="Google Shape;202;p18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8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205" name="Google Shape;205;p18"/>
          <p:cNvGrpSpPr/>
          <p:nvPr/>
        </p:nvGrpSpPr>
        <p:grpSpPr>
          <a:xfrm>
            <a:off x="807825" y="884038"/>
            <a:ext cx="16672568" cy="8374443"/>
            <a:chOff x="0" y="-38100"/>
            <a:chExt cx="4391100" cy="2205600"/>
          </a:xfrm>
        </p:grpSpPr>
        <p:sp>
          <p:nvSpPr>
            <p:cNvPr id="206" name="Google Shape;206;p18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18"/>
          <p:cNvSpPr txBox="1"/>
          <p:nvPr/>
        </p:nvSpPr>
        <p:spPr>
          <a:xfrm>
            <a:off x="2203924" y="1773850"/>
            <a:ext cx="147858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Objetivos - Escenas Fotorrealistas</a:t>
            </a: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 </a:t>
            </a:r>
            <a:endParaRPr/>
          </a:p>
        </p:txBody>
      </p:sp>
      <p:sp>
        <p:nvSpPr>
          <p:cNvPr id="209" name="Google Shape;209;p18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3003834" y="3207008"/>
            <a:ext cx="5775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4">
              <a:solidFill>
                <a:srgbClr val="15193E"/>
              </a:solidFill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18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8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8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8"/>
          <p:cNvSpPr txBox="1"/>
          <p:nvPr/>
        </p:nvSpPr>
        <p:spPr>
          <a:xfrm>
            <a:off x="8528879" y="8519575"/>
            <a:ext cx="171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Baño</a:t>
            </a:r>
            <a:endParaRPr b="1" sz="3600">
              <a:solidFill>
                <a:schemeClr val="dk1"/>
              </a:solidFill>
            </a:endParaRPr>
          </a:p>
        </p:txBody>
      </p:sp>
      <p:pic>
        <p:nvPicPr>
          <p:cNvPr id="221" name="Google Shape;221;p18" title="Captura de pantalla 2025-07-02 11225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9913" y="2706238"/>
            <a:ext cx="11648399" cy="56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19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227" name="Google Shape;227;p19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19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230" name="Google Shape;230;p19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231" name="Google Shape;231;p19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9"/>
          <p:cNvSpPr txBox="1"/>
          <p:nvPr/>
        </p:nvSpPr>
        <p:spPr>
          <a:xfrm>
            <a:off x="2203925" y="1773850"/>
            <a:ext cx="12542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eléctricas </a:t>
            </a:r>
            <a:endParaRPr/>
          </a:p>
        </p:txBody>
      </p:sp>
      <p:sp>
        <p:nvSpPr>
          <p:cNvPr id="234" name="Google Shape;234;p19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9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19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19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44" name="Google Shape;244;p19" title="Dormitorio Elec of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0075" y="3064825"/>
            <a:ext cx="4522999" cy="28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 title="Dormitorio Elec o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0075" y="6208200"/>
            <a:ext cx="4609350" cy="28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 title="Baño Elec off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7325" y="3064825"/>
            <a:ext cx="4609349" cy="28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 title="Baño Elec o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7325" y="6208200"/>
            <a:ext cx="4609350" cy="27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 title="Cocina Elec off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04525" y="3064825"/>
            <a:ext cx="4523000" cy="28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 title="Cocina Elec 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504525" y="6208200"/>
            <a:ext cx="4523000" cy="28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0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255" name="Google Shape;255;p20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0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258" name="Google Shape;258;p20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259" name="Google Shape;259;p20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0"/>
          <p:cNvSpPr txBox="1"/>
          <p:nvPr/>
        </p:nvSpPr>
        <p:spPr>
          <a:xfrm>
            <a:off x="2203925" y="1773850"/>
            <a:ext cx="12542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de imagen </a:t>
            </a:r>
            <a:endParaRPr/>
          </a:p>
        </p:txBody>
      </p:sp>
      <p:sp>
        <p:nvSpPr>
          <p:cNvPr id="262" name="Google Shape;262;p20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0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20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20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20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72" name="Google Shape;272;p20" title="Captura de pantalla 2025-07-03 17505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000" y="3064825"/>
            <a:ext cx="5287800" cy="29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 title="Captura de pantalla 2025-07-03 17513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9000" y="6106950"/>
            <a:ext cx="5287800" cy="28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 title="Captura de pantalla 2025-07-03 17531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5650" y="3119775"/>
            <a:ext cx="4490600" cy="28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 title="Captura de pantalla 2025-07-03 175413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8325" y="6196025"/>
            <a:ext cx="4387925" cy="27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 title="Captura de pantalla 2025-07-03 175507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66850" y="3119775"/>
            <a:ext cx="4244550" cy="28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 title="Captura de pantalla 2025-07-03 1755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266850" y="6196025"/>
            <a:ext cx="4244550" cy="27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1D2DB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1"/>
          <p:cNvGrpSpPr/>
          <p:nvPr/>
        </p:nvGrpSpPr>
        <p:grpSpPr>
          <a:xfrm>
            <a:off x="2725388" y="1674622"/>
            <a:ext cx="1070429" cy="318715"/>
            <a:chOff x="0" y="-19050"/>
            <a:chExt cx="484642" cy="144300"/>
          </a:xfrm>
        </p:grpSpPr>
        <p:sp>
          <p:nvSpPr>
            <p:cNvPr id="283" name="Google Shape;283;p21"/>
            <p:cNvSpPr/>
            <p:nvPr/>
          </p:nvSpPr>
          <p:spPr>
            <a:xfrm>
              <a:off x="0" y="0"/>
              <a:ext cx="484642" cy="125192"/>
            </a:xfrm>
            <a:custGeom>
              <a:rect b="b" l="l" r="r" t="t"/>
              <a:pathLst>
                <a:path extrusionOk="0" h="125192" w="484642">
                  <a:moveTo>
                    <a:pt x="62596" y="0"/>
                  </a:moveTo>
                  <a:lnTo>
                    <a:pt x="422046" y="0"/>
                  </a:lnTo>
                  <a:cubicBezTo>
                    <a:pt x="456617" y="0"/>
                    <a:pt x="484642" y="28025"/>
                    <a:pt x="484642" y="62596"/>
                  </a:cubicBezTo>
                  <a:lnTo>
                    <a:pt x="484642" y="62596"/>
                  </a:lnTo>
                  <a:cubicBezTo>
                    <a:pt x="484642" y="97167"/>
                    <a:pt x="456617" y="125192"/>
                    <a:pt x="422046" y="125192"/>
                  </a:cubicBezTo>
                  <a:lnTo>
                    <a:pt x="62596" y="125192"/>
                  </a:lnTo>
                  <a:cubicBezTo>
                    <a:pt x="28025" y="125192"/>
                    <a:pt x="0" y="97167"/>
                    <a:pt x="0" y="62596"/>
                  </a:cubicBezTo>
                  <a:lnTo>
                    <a:pt x="0" y="62596"/>
                  </a:lnTo>
                  <a:cubicBezTo>
                    <a:pt x="0" y="28025"/>
                    <a:pt x="28025" y="0"/>
                    <a:pt x="62596" y="0"/>
                  </a:cubicBezTo>
                  <a:close/>
                </a:path>
              </a:pathLst>
            </a:custGeom>
            <a:solidFill>
              <a:srgbClr val="151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 txBox="1"/>
            <p:nvPr/>
          </p:nvSpPr>
          <p:spPr>
            <a:xfrm>
              <a:off x="0" y="-19050"/>
              <a:ext cx="484500" cy="1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900" lIns="31900" spcFirstLastPara="1" rIns="31900" wrap="square" tIns="31900">
              <a:noAutofit/>
            </a:bodyPr>
            <a:lstStyle/>
            <a:p>
              <a:pPr indent="0" lvl="0" marL="0" marR="0" rtl="0" algn="ctr">
                <a:lnSpc>
                  <a:spcPct val="76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5" name="Google Shape;285;p21"/>
          <p:cNvSpPr/>
          <p:nvPr/>
        </p:nvSpPr>
        <p:spPr>
          <a:xfrm>
            <a:off x="-178431" y="-230885"/>
            <a:ext cx="18644862" cy="8466714"/>
          </a:xfrm>
          <a:custGeom>
            <a:rect b="b" l="l" r="r" t="t"/>
            <a:pathLst>
              <a:path extrusionOk="0" h="8466714" w="18644862">
                <a:moveTo>
                  <a:pt x="0" y="0"/>
                </a:moveTo>
                <a:lnTo>
                  <a:pt x="18644862" y="0"/>
                </a:lnTo>
                <a:lnTo>
                  <a:pt x="18644862" y="8466714"/>
                </a:lnTo>
                <a:lnTo>
                  <a:pt x="0" y="8466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-120206"/>
            </a:stretch>
          </a:blipFill>
          <a:ln>
            <a:noFill/>
          </a:ln>
        </p:spPr>
      </p:sp>
      <p:grpSp>
        <p:nvGrpSpPr>
          <p:cNvPr id="286" name="Google Shape;286;p21"/>
          <p:cNvGrpSpPr/>
          <p:nvPr/>
        </p:nvGrpSpPr>
        <p:grpSpPr>
          <a:xfrm>
            <a:off x="663313" y="1007101"/>
            <a:ext cx="16672568" cy="8374443"/>
            <a:chOff x="0" y="-38100"/>
            <a:chExt cx="4391100" cy="2205600"/>
          </a:xfrm>
        </p:grpSpPr>
        <p:sp>
          <p:nvSpPr>
            <p:cNvPr id="287" name="Google Shape;287;p21"/>
            <p:cNvSpPr/>
            <p:nvPr/>
          </p:nvSpPr>
          <p:spPr>
            <a:xfrm>
              <a:off x="0" y="0"/>
              <a:ext cx="4391072" cy="2167467"/>
            </a:xfrm>
            <a:custGeom>
              <a:rect b="b" l="l" r="r" t="t"/>
              <a:pathLst>
                <a:path extrusionOk="0" h="2167467" w="4391072">
                  <a:moveTo>
                    <a:pt x="14859" y="0"/>
                  </a:moveTo>
                  <a:lnTo>
                    <a:pt x="4376212" y="0"/>
                  </a:lnTo>
                  <a:cubicBezTo>
                    <a:pt x="4380153" y="0"/>
                    <a:pt x="4383933" y="1566"/>
                    <a:pt x="4386719" y="4352"/>
                  </a:cubicBezTo>
                  <a:cubicBezTo>
                    <a:pt x="4389506" y="7139"/>
                    <a:pt x="4391072" y="10918"/>
                    <a:pt x="4391072" y="14859"/>
                  </a:cubicBezTo>
                  <a:lnTo>
                    <a:pt x="4391072" y="2152607"/>
                  </a:lnTo>
                  <a:cubicBezTo>
                    <a:pt x="4391072" y="2160814"/>
                    <a:pt x="4384419" y="2167467"/>
                    <a:pt x="4376212" y="2167467"/>
                  </a:cubicBezTo>
                  <a:lnTo>
                    <a:pt x="14859" y="2167467"/>
                  </a:lnTo>
                  <a:cubicBezTo>
                    <a:pt x="10918" y="2167467"/>
                    <a:pt x="7139" y="2165901"/>
                    <a:pt x="4352" y="2163114"/>
                  </a:cubicBezTo>
                  <a:cubicBezTo>
                    <a:pt x="1566" y="2160328"/>
                    <a:pt x="0" y="2156548"/>
                    <a:pt x="0" y="2152607"/>
                  </a:cubicBezTo>
                  <a:lnTo>
                    <a:pt x="0" y="14859"/>
                  </a:lnTo>
                  <a:cubicBezTo>
                    <a:pt x="0" y="10918"/>
                    <a:pt x="1566" y="7139"/>
                    <a:pt x="4352" y="4352"/>
                  </a:cubicBezTo>
                  <a:cubicBezTo>
                    <a:pt x="7139" y="1566"/>
                    <a:pt x="10918" y="0"/>
                    <a:pt x="14859" y="0"/>
                  </a:cubicBezTo>
                  <a:close/>
                </a:path>
              </a:pathLst>
            </a:custGeom>
            <a:solidFill>
              <a:srgbClr val="E4E5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 txBox="1"/>
            <p:nvPr/>
          </p:nvSpPr>
          <p:spPr>
            <a:xfrm>
              <a:off x="0" y="-38100"/>
              <a:ext cx="4391100" cy="22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21"/>
          <p:cNvSpPr txBox="1"/>
          <p:nvPr/>
        </p:nvSpPr>
        <p:spPr>
          <a:xfrm>
            <a:off x="1790550" y="1773850"/>
            <a:ext cx="154089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44">
                <a:solidFill>
                  <a:srgbClr val="15193E"/>
                </a:solidFill>
                <a:latin typeface="Ultra"/>
                <a:ea typeface="Ultra"/>
                <a:cs typeface="Ultra"/>
                <a:sym typeface="Ultra"/>
              </a:rPr>
              <a:t>Anomalías de desplazamiento </a:t>
            </a:r>
            <a:endParaRPr/>
          </a:p>
        </p:txBody>
      </p:sp>
      <p:sp>
        <p:nvSpPr>
          <p:cNvPr id="290" name="Google Shape;290;p21"/>
          <p:cNvSpPr txBox="1"/>
          <p:nvPr/>
        </p:nvSpPr>
        <p:spPr>
          <a:xfrm>
            <a:off x="9803044" y="5770806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 txBox="1"/>
          <p:nvPr/>
        </p:nvSpPr>
        <p:spPr>
          <a:xfrm>
            <a:off x="9803044" y="4597307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9803044" y="6356552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/>
          <p:cNvSpPr txBox="1"/>
          <p:nvPr/>
        </p:nvSpPr>
        <p:spPr>
          <a:xfrm>
            <a:off x="9803044" y="5183053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 txBox="1"/>
          <p:nvPr/>
        </p:nvSpPr>
        <p:spPr>
          <a:xfrm>
            <a:off x="9803044" y="7528970"/>
            <a:ext cx="7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 txBox="1"/>
          <p:nvPr/>
        </p:nvSpPr>
        <p:spPr>
          <a:xfrm>
            <a:off x="10796185" y="7523973"/>
            <a:ext cx="5287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>
            <a:off x="-651470" y="-757964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2"/>
                </a:lnTo>
                <a:lnTo>
                  <a:pt x="0" y="217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21"/>
          <p:cNvSpPr/>
          <p:nvPr/>
        </p:nvSpPr>
        <p:spPr>
          <a:xfrm>
            <a:off x="-1394806" y="659463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21"/>
          <p:cNvSpPr/>
          <p:nvPr/>
        </p:nvSpPr>
        <p:spPr>
          <a:xfrm>
            <a:off x="15113293" y="8973379"/>
            <a:ext cx="3484317" cy="2071585"/>
          </a:xfrm>
          <a:custGeom>
            <a:rect b="b" l="l" r="r" t="t"/>
            <a:pathLst>
              <a:path extrusionOk="0" h="2071585" w="3484317">
                <a:moveTo>
                  <a:pt x="0" y="0"/>
                </a:moveTo>
                <a:lnTo>
                  <a:pt x="3484317" y="0"/>
                </a:lnTo>
                <a:lnTo>
                  <a:pt x="3484317" y="2071585"/>
                </a:lnTo>
                <a:lnTo>
                  <a:pt x="0" y="2071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21"/>
          <p:cNvSpPr/>
          <p:nvPr/>
        </p:nvSpPr>
        <p:spPr>
          <a:xfrm>
            <a:off x="16027523" y="7552462"/>
            <a:ext cx="3655283" cy="2173232"/>
          </a:xfrm>
          <a:custGeom>
            <a:rect b="b" l="l" r="r" t="t"/>
            <a:pathLst>
              <a:path extrusionOk="0" h="2173232" w="3655283">
                <a:moveTo>
                  <a:pt x="0" y="0"/>
                </a:moveTo>
                <a:lnTo>
                  <a:pt x="3655283" y="0"/>
                </a:lnTo>
                <a:lnTo>
                  <a:pt x="3655283" y="2173231"/>
                </a:lnTo>
                <a:lnTo>
                  <a:pt x="0" y="21732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0" name="Google Shape;300;p21" title="Captura de pantalla 2025-07-03 18185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7325" y="2931700"/>
            <a:ext cx="4712099" cy="28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1" title="Captura de pantalla 2025-07-03 18191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7325" y="6200087"/>
            <a:ext cx="4712101" cy="28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1" title="Captura de pantalla 2025-07-03 18233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3675" y="2931700"/>
            <a:ext cx="4901100" cy="28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1" title="Captura de pantalla 2025-07-03 1823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03675" y="6200100"/>
            <a:ext cx="4901100" cy="28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 title="Captura de pantalla 2025-07-03 182507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533900" y="2962275"/>
            <a:ext cx="4901099" cy="27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 title="Captura de pantalla 2025-07-03 182540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533900" y="6200100"/>
            <a:ext cx="4901099" cy="27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